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  <p:sldId id="268" r:id="rId12"/>
    <p:sldId id="269" r:id="rId13"/>
    <p:sldId id="270" r:id="rId14"/>
    <p:sldId id="277" r:id="rId15"/>
    <p:sldId id="278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Дисциплина «Маркетинг и ценообразование»</a:t>
            </a:r>
            <a:b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Лектор: Шоломицкая Т.М.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b="1" dirty="0" smtClean="0"/>
              <a:t>Тема 3 Товарная политика</a:t>
            </a:r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endParaRPr lang="ru-RU" b="1" dirty="0" smtClean="0"/>
          </a:p>
          <a:p>
            <a:pPr marL="533400" indent="-53340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b="1" smtClean="0"/>
              <a:t>2015 год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Жизненный цикл товара и разработка новых товаров</a:t>
            </a:r>
            <a:endParaRPr lang="ru-RU" sz="2400" dirty="0"/>
          </a:p>
        </p:txBody>
      </p:sp>
      <p:pic>
        <p:nvPicPr>
          <p:cNvPr id="2050" name="Picture 2" descr="C:\Users\Таня\Downloads\tovar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286808" cy="3911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Жизненный цикл товара и разработка новых товаров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		Эффективная товарная политика предполагает обновление ассортимента. Различают следующие </a:t>
            </a:r>
            <a:r>
              <a:rPr lang="ru-RU" sz="2000" u="sng" dirty="0" smtClean="0"/>
              <a:t>этапы разработки новых товаров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r>
              <a:rPr lang="ru-RU" sz="2000" dirty="0" smtClean="0"/>
              <a:t>  	- поиск идей для создания нового товара (необходимость создания товара основывается на результатах исследований) ;</a:t>
            </a:r>
          </a:p>
          <a:p>
            <a:pPr algn="just">
              <a:buNone/>
            </a:pPr>
            <a:r>
              <a:rPr lang="ru-RU" sz="2000" dirty="0" smtClean="0"/>
              <a:t> 	- оценка, отбор идей, обоснование выбора идеи;</a:t>
            </a:r>
          </a:p>
          <a:p>
            <a:pPr algn="just">
              <a:buNone/>
            </a:pPr>
            <a:r>
              <a:rPr lang="ru-RU" sz="2000" dirty="0" smtClean="0"/>
              <a:t>	- разработка концепции товара;</a:t>
            </a:r>
          </a:p>
          <a:p>
            <a:pPr algn="just">
              <a:buNone/>
            </a:pPr>
            <a:r>
              <a:rPr lang="ru-RU" sz="2000" dirty="0" smtClean="0"/>
              <a:t>     - маркетинговая и финансово-экономическая оценка идеи;</a:t>
            </a:r>
          </a:p>
          <a:p>
            <a:pPr algn="just">
              <a:buNone/>
            </a:pPr>
            <a:r>
              <a:rPr lang="ru-RU" sz="2000" dirty="0" smtClean="0"/>
              <a:t>  	- создание товара;</a:t>
            </a:r>
          </a:p>
          <a:p>
            <a:pPr algn="just">
              <a:buNone/>
            </a:pPr>
            <a:r>
              <a:rPr lang="ru-RU" sz="2000" dirty="0" smtClean="0"/>
              <a:t>     -проведение пробного маркетинга (при производстве наукоёмкой продукции от проведения пробного маркетинга можно отказаться – ввиду риска быстрого копирования идеи конкурентами);</a:t>
            </a:r>
          </a:p>
          <a:p>
            <a:pPr algn="just">
              <a:buNone/>
            </a:pPr>
            <a:r>
              <a:rPr lang="ru-RU" sz="2000" dirty="0" smtClean="0"/>
              <a:t>     - реализация плана маркетинга.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Жизненный цикл товара и разработка новых товаров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Подходы к позиционированию товара</a:t>
            </a:r>
            <a:r>
              <a:rPr lang="ru-RU" sz="2000" dirty="0" smtClean="0"/>
              <a:t>: </a:t>
            </a:r>
          </a:p>
          <a:p>
            <a:pPr>
              <a:buNone/>
            </a:pPr>
            <a:r>
              <a:rPr lang="ru-RU" sz="2000" dirty="0" smtClean="0"/>
              <a:t>1) базирующиеся на определенных преимуществах товара (услуги) - позиционирование по цене, позиционирование в зависимости от свойств товара и пр.;</a:t>
            </a:r>
          </a:p>
          <a:p>
            <a:pPr>
              <a:buNone/>
            </a:pPr>
            <a:r>
              <a:rPr lang="ru-RU" sz="2000" dirty="0" smtClean="0"/>
              <a:t>2) базирующиеся на удовлетворении специфических потребностей или специального использования;</a:t>
            </a:r>
          </a:p>
          <a:p>
            <a:pPr>
              <a:buNone/>
            </a:pPr>
            <a:r>
              <a:rPr lang="ru-RU" sz="2000" dirty="0" smtClean="0"/>
              <a:t> 3) позиционирование с помощью определенной категории потребителей, уже купивших товар (услугу), или путем сравнения;</a:t>
            </a:r>
          </a:p>
          <a:p>
            <a:pPr>
              <a:buNone/>
            </a:pPr>
            <a:r>
              <a:rPr lang="ru-RU" sz="2000" dirty="0" smtClean="0"/>
              <a:t> 4) позиционирование с помощью устойчивых представлений.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dirty="0" smtClean="0"/>
              <a:t>		</a:t>
            </a:r>
            <a:r>
              <a:rPr lang="ru-RU" sz="2000" u="sng" dirty="0" smtClean="0"/>
              <a:t>Товарный знак</a:t>
            </a:r>
            <a:r>
              <a:rPr lang="ru-RU" sz="2000" dirty="0" smtClean="0"/>
              <a:t> – зарегистрированное обозначение, присвоенное товару для его идентификации в отличие от других товаров (название, фраза, символ, образ или любая их комбинация, позволяющая связать продукт с конкретным производителем или поставщиком и  отличить его от товаров конкурентов).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Торговая марка </a:t>
            </a:r>
            <a:r>
              <a:rPr lang="ru-RU" sz="2000" dirty="0" smtClean="0"/>
              <a:t>– индивидуализация товара или его производителя (продавца), посредством  обозначения на товаре или упаковке.  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Бренд (</a:t>
            </a:r>
            <a:r>
              <a:rPr lang="ru-RU" sz="2000" u="sng" dirty="0" err="1" smtClean="0"/>
              <a:t>брэнд</a:t>
            </a:r>
            <a:r>
              <a:rPr lang="ru-RU" sz="2000" u="sng" dirty="0" smtClean="0"/>
              <a:t>)</a:t>
            </a:r>
            <a:r>
              <a:rPr lang="ru-RU" sz="2000" dirty="0" smtClean="0"/>
              <a:t>, первоначально – клеймо, фабричная марка; под брендом понимают название, знак, символ, цвет, изображение, звук (то есть, их комбинацию), необходимые для позиционирования товара компании; бренд является капиталом. 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600" dirty="0" smtClean="0"/>
              <a:t>		</a:t>
            </a:r>
            <a:r>
              <a:rPr lang="ru-RU" sz="2600" u="sng" dirty="0" smtClean="0"/>
              <a:t>Маркировка товара</a:t>
            </a:r>
            <a:r>
              <a:rPr lang="ru-RU" sz="2600" dirty="0" smtClean="0"/>
              <a:t> – один  из инструментов идентификации товара и производителя, осуществляется посредством использования этикетки, ярлыка, штрих-кода. Этикетки и ярлыки имеют вид бирки, прикрепляются к товару. 	На этикетках и ярлыках могут быть изображены художественные композиции, фирменные логотипы и другие символические обозначения, дающие потребителю общее представление о товаре. </a:t>
            </a:r>
          </a:p>
          <a:p>
            <a:pPr algn="just">
              <a:buNone/>
            </a:pPr>
            <a:r>
              <a:rPr lang="ru-RU" sz="2600" dirty="0" smtClean="0"/>
              <a:t>		Этикетки необходимы для  </a:t>
            </a:r>
          </a:p>
          <a:p>
            <a:pPr algn="just">
              <a:buNone/>
            </a:pPr>
            <a:r>
              <a:rPr lang="ru-RU" sz="2600" dirty="0" smtClean="0"/>
              <a:t>	- идентификации товара, обеспечения ассоциации с  производителем;</a:t>
            </a:r>
          </a:p>
          <a:p>
            <a:pPr algn="just">
              <a:buNone/>
            </a:pPr>
            <a:r>
              <a:rPr lang="ru-RU" sz="2600" dirty="0" smtClean="0"/>
              <a:t>	- размещения обязательной информации;</a:t>
            </a:r>
          </a:p>
          <a:p>
            <a:pPr algn="just">
              <a:buNone/>
            </a:pPr>
            <a:r>
              <a:rPr lang="ru-RU" sz="2600" dirty="0" smtClean="0"/>
              <a:t>	- размещения рекламы.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Упаковка</a:t>
            </a:r>
            <a:r>
              <a:rPr lang="ru-RU" sz="2000" dirty="0" smtClean="0"/>
              <a:t> – средство или комплекс средств, обеспечивающих защиту товара от повреждений и потерь, а окружающую среду – от загрязнения: упаковку называют «молчаливым продавцом» – она является носителем маркировки. </a:t>
            </a:r>
          </a:p>
          <a:p>
            <a:pPr algn="just">
              <a:buNone/>
            </a:pPr>
            <a:r>
              <a:rPr lang="ru-RU" sz="2000" dirty="0" smtClean="0"/>
              <a:t>		Различают следующие </a:t>
            </a:r>
            <a:r>
              <a:rPr lang="ru-RU" sz="2000" u="sng" dirty="0" smtClean="0"/>
              <a:t>виды упаковки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r>
              <a:rPr lang="ru-RU" sz="2000" dirty="0" smtClean="0"/>
              <a:t>	- внутренняя (первичная), вместилище товара;</a:t>
            </a:r>
          </a:p>
          <a:p>
            <a:pPr algn="just">
              <a:buNone/>
            </a:pPr>
            <a:r>
              <a:rPr lang="ru-RU" sz="2000" dirty="0" smtClean="0"/>
              <a:t>	- внешнюю (дополнительную), защита для внутренней упаковки;</a:t>
            </a:r>
          </a:p>
          <a:p>
            <a:pPr algn="just">
              <a:buNone/>
            </a:pPr>
            <a:r>
              <a:rPr lang="ru-RU" sz="2000" dirty="0" smtClean="0"/>
              <a:t>	- транспортная, вмещает определенное число уже упакованных единиц товара.</a:t>
            </a:r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000" dirty="0" smtClean="0"/>
              <a:t>Некоторые аспекты изучения брендов:</a:t>
            </a:r>
          </a:p>
          <a:p>
            <a:pPr algn="just"/>
            <a:r>
              <a:rPr lang="ru-RU" sz="2000" i="1" dirty="0" smtClean="0"/>
              <a:t>Бренд как энергия</a:t>
            </a:r>
            <a:r>
              <a:rPr lang="ru-RU" sz="2000" dirty="0" smtClean="0"/>
              <a:t> (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energy</a:t>
            </a:r>
            <a:r>
              <a:rPr lang="ru-RU" sz="2000" dirty="0" smtClean="0"/>
              <a:t>) – мера способности бренда влиять на покупателя, связанная с его покупательской верностью.  </a:t>
            </a:r>
          </a:p>
          <a:p>
            <a:pPr algn="just"/>
            <a:r>
              <a:rPr lang="ru-RU" sz="2000" i="1" dirty="0" smtClean="0"/>
              <a:t>Бренд как капитал</a:t>
            </a:r>
            <a:r>
              <a:rPr lang="ru-RU" sz="2000" dirty="0" smtClean="0"/>
              <a:t> (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equity</a:t>
            </a:r>
            <a:r>
              <a:rPr lang="ru-RU" sz="2000" dirty="0" smtClean="0"/>
              <a:t>) – концепция, рассматривающая бренд как материальный, так и нематериальный актив, который можно покупать и продавать. Если бренд богатый и сильный, имеют в виду, что у него имеется большой капитал. </a:t>
            </a:r>
          </a:p>
          <a:p>
            <a:pPr algn="just"/>
            <a:r>
              <a:rPr lang="ru-RU" sz="2000" i="1" dirty="0" smtClean="0"/>
              <a:t>Бренд как индивидуальность </a:t>
            </a:r>
            <a:r>
              <a:rPr lang="ru-RU" sz="2000" dirty="0" smtClean="0"/>
              <a:t>(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personality</a:t>
            </a:r>
            <a:r>
              <a:rPr lang="ru-RU" sz="2000" dirty="0" smtClean="0"/>
              <a:t>, 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individuality</a:t>
            </a:r>
            <a:r>
              <a:rPr lang="ru-RU" sz="2000" dirty="0" smtClean="0"/>
              <a:t>) – персонификация образа бренда в сознании потребителя, выраженная в терминах индивидуальных черт человека.  </a:t>
            </a:r>
          </a:p>
          <a:p>
            <a:pPr algn="just"/>
            <a:r>
              <a:rPr lang="ru-RU" sz="2000" i="1" dirty="0" smtClean="0"/>
              <a:t>Бренд как обещание </a:t>
            </a:r>
            <a:r>
              <a:rPr lang="ru-RU" sz="2000" dirty="0" smtClean="0"/>
              <a:t>(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promise</a:t>
            </a:r>
            <a:r>
              <a:rPr lang="ru-RU" sz="2000" dirty="0" smtClean="0"/>
              <a:t>) – выгоды и преимущества, которые ожидают получить потребители от данного бренда. Бренд как ценность (</a:t>
            </a:r>
            <a:r>
              <a:rPr lang="ru-RU" sz="2000" dirty="0" err="1" smtClean="0"/>
              <a:t>Brand</a:t>
            </a:r>
            <a:r>
              <a:rPr lang="ru-RU" sz="2000" dirty="0" smtClean="0"/>
              <a:t> </a:t>
            </a:r>
            <a:r>
              <a:rPr lang="ru-RU" sz="2000" dirty="0" err="1" smtClean="0"/>
              <a:t>values</a:t>
            </a:r>
            <a:r>
              <a:rPr lang="ru-RU" sz="2000" dirty="0" smtClean="0"/>
              <a:t>) – термин, используемый для описания финансовой ценности бренда.  </a:t>
            </a:r>
          </a:p>
          <a:p>
            <a:pPr algn="just"/>
            <a:r>
              <a:rPr lang="ru-RU" sz="2000" i="1" dirty="0" smtClean="0"/>
              <a:t>Бренд как эмоциональный капитал</a:t>
            </a:r>
            <a:r>
              <a:rPr lang="ru-RU" sz="2000" dirty="0" smtClean="0"/>
              <a:t> (</a:t>
            </a:r>
            <a:r>
              <a:rPr lang="ru-RU" sz="2000" dirty="0" err="1" smtClean="0"/>
              <a:t>Brand-related</a:t>
            </a:r>
            <a:r>
              <a:rPr lang="ru-RU" sz="2000" dirty="0" smtClean="0"/>
              <a:t> </a:t>
            </a:r>
            <a:r>
              <a:rPr lang="ru-RU" sz="2000" dirty="0" err="1" smtClean="0"/>
              <a:t>emotional</a:t>
            </a:r>
            <a:r>
              <a:rPr lang="ru-RU" sz="2000" dirty="0" smtClean="0"/>
              <a:t> </a:t>
            </a:r>
            <a:r>
              <a:rPr lang="ru-RU" sz="2000" dirty="0" err="1" smtClean="0"/>
              <a:t>capital</a:t>
            </a:r>
            <a:r>
              <a:rPr lang="ru-RU" sz="2000" dirty="0" smtClean="0"/>
              <a:t>) – отражение эмоциональной лояльности сотрудников бренду компании.  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Многие производители стремятся создать портфель брендов</a:t>
            </a:r>
          </a:p>
          <a:p>
            <a:pPr algn="just">
              <a:buNone/>
            </a:pPr>
            <a:endParaRPr lang="ru-RU" sz="2000" dirty="0"/>
          </a:p>
        </p:txBody>
      </p:sp>
      <p:pic>
        <p:nvPicPr>
          <p:cNvPr id="4" name="Рисунок 3" descr="http://dissers.ru/avtoreferati-kandidatskih-dissertatsii1/images/clip_image002_06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928934"/>
            <a:ext cx="7572428" cy="3119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err="1" smtClean="0"/>
              <a:t>Брендинг</a:t>
            </a:r>
            <a:r>
              <a:rPr lang="ru-RU" sz="2000" dirty="0" smtClean="0"/>
              <a:t> – это деятельность по созданию долгосрочного предпочтения к товару, компании, основанная на повышении лояльности потребителей (и других групп), использующая товарный знак, упаковку, рекламные обращения, </a:t>
            </a:r>
            <a:r>
              <a:rPr lang="en-US" sz="2000" dirty="0" smtClean="0"/>
              <a:t>PR</a:t>
            </a:r>
            <a:r>
              <a:rPr lang="ru-RU" sz="2000" dirty="0" smtClean="0"/>
              <a:t> (и др.). 	</a:t>
            </a:r>
            <a:r>
              <a:rPr lang="ru-RU" sz="2000" u="sng" dirty="0" smtClean="0"/>
              <a:t>Цель </a:t>
            </a:r>
            <a:r>
              <a:rPr lang="ru-RU" sz="2000" u="sng" dirty="0" err="1" smtClean="0"/>
              <a:t>брендинга</a:t>
            </a:r>
            <a:r>
              <a:rPr lang="ru-RU" sz="2000" dirty="0" smtClean="0"/>
              <a:t> – повышение стоимости бизнеса посредством увеличения «клиентского капитала», увеличения нематериальных слагаемых стоимости бренда.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400" b="1" dirty="0" smtClean="0"/>
              <a:t>Тема 3 Товарная политика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Вопросы</a:t>
            </a:r>
          </a:p>
          <a:p>
            <a:pPr>
              <a:buNone/>
            </a:pPr>
            <a:r>
              <a:rPr lang="ru-RU" sz="2400" dirty="0" smtClean="0"/>
              <a:t>1. Сущность товарной политики.</a:t>
            </a:r>
          </a:p>
          <a:p>
            <a:pPr>
              <a:buNone/>
            </a:pPr>
            <a:r>
              <a:rPr lang="ru-RU" sz="2400" dirty="0" smtClean="0"/>
              <a:t>2. Жизненный цикл товара и разработка новых товаров.</a:t>
            </a:r>
          </a:p>
          <a:p>
            <a:pPr>
              <a:buNone/>
            </a:pPr>
            <a:r>
              <a:rPr lang="ru-RU" sz="2400" dirty="0" smtClean="0"/>
              <a:t>3. Товарный знак; упаковка и маркировка товара. </a:t>
            </a:r>
            <a:r>
              <a:rPr lang="ru-RU" sz="2400" dirty="0" err="1" smtClean="0"/>
              <a:t>Брендинг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 1. Сущность товарной политики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Товарную политику называют «сердцем маркетинга», ядром (см. комплекс маркетинга). 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u="sng" dirty="0" smtClean="0"/>
              <a:t>Под товарной политикой</a:t>
            </a:r>
            <a:r>
              <a:rPr lang="ru-RU" dirty="0" smtClean="0"/>
              <a:t> понимают совокупность методов и инструментов формирования эффективного товарного ассортимента организации (рыночно-ориентированной производственной программы). </a:t>
            </a:r>
          </a:p>
          <a:p>
            <a:pPr algn="just">
              <a:buNone/>
            </a:pPr>
            <a:r>
              <a:rPr lang="ru-RU" dirty="0" smtClean="0"/>
              <a:t>		По содержанию, </a:t>
            </a:r>
            <a:r>
              <a:rPr lang="ru-RU" u="sng" dirty="0" smtClean="0"/>
              <a:t>товарная политика</a:t>
            </a:r>
            <a:r>
              <a:rPr lang="ru-RU" dirty="0" smtClean="0"/>
              <a:t> может быть представлена следующими элементами:</a:t>
            </a:r>
          </a:p>
          <a:p>
            <a:pPr algn="just">
              <a:buNone/>
            </a:pPr>
            <a:r>
              <a:rPr lang="ru-RU" dirty="0" smtClean="0"/>
              <a:t>- пpoдyктoвaя пoлитикa в yзкoм cмыcлe (пpoдyктoвыe нoвoввeдeния, пpoдyктoвoe вapьиpoвaниe, пpoдyктoвoe элиминиpoвaниe);</a:t>
            </a:r>
          </a:p>
          <a:p>
            <a:pPr algn="just">
              <a:buNone/>
            </a:pPr>
            <a:r>
              <a:rPr lang="ru-RU" dirty="0" smtClean="0"/>
              <a:t>-   пpoгpaммнo-accopтимeнтнaя пoлитикa;</a:t>
            </a:r>
          </a:p>
          <a:p>
            <a:pPr algn="just">
              <a:buNone/>
            </a:pPr>
            <a:r>
              <a:rPr lang="ru-RU" dirty="0" smtClean="0"/>
              <a:t>-   пoлитикa oбcлyживaния пoкyпaтeлeй;</a:t>
            </a:r>
          </a:p>
          <a:p>
            <a:pPr algn="just">
              <a:buNone/>
            </a:pPr>
            <a:r>
              <a:rPr lang="ru-RU" dirty="0" smtClean="0"/>
              <a:t>-   гapaнтийнaя и cepвиcнaя пoлитикa.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 1. Сущность товарной политики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Элeмeнтaми тoвapнoй пoлитики пpeдпpиятия c пoзиций пpeдлoжeния являютcя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r>
              <a:rPr lang="ru-RU" sz="2000" dirty="0" smtClean="0"/>
              <a:t>- oбнoвлeниe пpoдyкции;</a:t>
            </a:r>
          </a:p>
          <a:p>
            <a:pPr algn="just">
              <a:buNone/>
            </a:pPr>
            <a:r>
              <a:rPr lang="ru-RU" sz="2000" dirty="0" smtClean="0"/>
              <a:t>- мoдepнизaция и диффepeнциaция пpoдyкции;</a:t>
            </a:r>
          </a:p>
          <a:p>
            <a:pPr algn="just">
              <a:buNone/>
            </a:pPr>
            <a:r>
              <a:rPr lang="ru-RU" sz="2000" dirty="0" smtClean="0"/>
              <a:t>- cнятиe ycтapeвшeй пpoдyкции c пpoизвoдcтвa;</a:t>
            </a:r>
          </a:p>
          <a:p>
            <a:pPr algn="just">
              <a:buNone/>
            </a:pPr>
            <a:r>
              <a:rPr lang="ru-RU" sz="2000" dirty="0" smtClean="0"/>
              <a:t>- дивepcификaция пpoдyктoвoй пpoгpaммы, pacшиpeниe или cyжeниe пpoдyктoвoй пpoгpaммы.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Элементами товарной политики с позиций  cпpoca выступают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r>
              <a:rPr lang="ru-RU" sz="2000" dirty="0" smtClean="0"/>
              <a:t>- peшeния, cвязaнныe c выбopoм тopгoвoй мapки;</a:t>
            </a:r>
          </a:p>
          <a:p>
            <a:pPr algn="just">
              <a:buNone/>
            </a:pPr>
            <a:r>
              <a:rPr lang="ru-RU" sz="2000" dirty="0" smtClean="0"/>
              <a:t>- peшeния, cвязaнныe c нaбopoм дoпoлнитeльныx и cepвиcныx ycлyг, oкaзывaeмыx потребителям.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 1. Сущность товарной политики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100" i="1" dirty="0" smtClean="0"/>
              <a:t>		Товарная номенклатура</a:t>
            </a:r>
            <a:r>
              <a:rPr lang="ru-RU" sz="2100" dirty="0" smtClean="0"/>
              <a:t> – это совокупность всех производимых и предлагаемых фирмой для продажи товаров и услуг. Можно выделить группы товаров, схожих по своим потребительским характеристикам или призванных удовлетворять определенную потребность, то есть  ассортиментные группы (ассортиментная группа состоит из отдельных ассортиментных позиций – марок, моделей, разновидностей).</a:t>
            </a:r>
          </a:p>
          <a:p>
            <a:pPr algn="just">
              <a:buNone/>
            </a:pPr>
            <a:r>
              <a:rPr lang="ru-RU" sz="2100" i="1" dirty="0" smtClean="0"/>
              <a:t>		Товарный ассортимент</a:t>
            </a:r>
            <a:r>
              <a:rPr lang="ru-RU" sz="2100" dirty="0" smtClean="0"/>
              <a:t>. Совокупность всех ассортиментных групп товаров, производимых предприятием. </a:t>
            </a:r>
          </a:p>
          <a:p>
            <a:pPr algn="just">
              <a:buNone/>
            </a:pPr>
            <a:r>
              <a:rPr lang="ru-RU" sz="2100" dirty="0" smtClean="0"/>
              <a:t>		Характеристики (показатели) ассортимента:</a:t>
            </a:r>
          </a:p>
          <a:p>
            <a:pPr algn="just">
              <a:buNone/>
            </a:pPr>
            <a:r>
              <a:rPr lang="ru-RU" sz="2100" dirty="0" smtClean="0"/>
              <a:t> - широта (количество изготовляемых ассортиментных групп);глубина (количество ассортиментных позиций в ассортиментной группе);</a:t>
            </a:r>
          </a:p>
          <a:p>
            <a:pPr algn="just">
              <a:buNone/>
            </a:pPr>
            <a:r>
              <a:rPr lang="ru-RU" sz="2100" dirty="0" smtClean="0"/>
              <a:t> - насыщенность (количество ассортиментных позиций во всех ассортиментных группах);</a:t>
            </a:r>
          </a:p>
          <a:p>
            <a:pPr algn="just">
              <a:buNone/>
            </a:pPr>
            <a:r>
              <a:rPr lang="ru-RU" sz="2100" dirty="0" smtClean="0"/>
              <a:t>  - гармоничность (степень близости товаров различных ассортиментных групп с точки, зрения их потребителя или каких-то иных показателей).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 1. Сущность товарной политики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Товар</a:t>
            </a:r>
            <a:r>
              <a:rPr lang="ru-RU" sz="2000" dirty="0" smtClean="0"/>
              <a:t> – любой материальный предмет, услуга (или объект интеллектуальной собственности), подлежащий продаже или обмену физическим и (или) юридическим лицам. Практика товарообмена возникла ещё в первобытно-общинном строе, когда производство материальных благ стало предполагать избыточность.</a:t>
            </a:r>
          </a:p>
          <a:p>
            <a:pPr algn="just">
              <a:buNone/>
            </a:pPr>
            <a:r>
              <a:rPr lang="ru-RU" sz="2000" dirty="0" smtClean="0"/>
              <a:t>		Одним из ключевых выступает понятие  </a:t>
            </a:r>
            <a:r>
              <a:rPr lang="ru-RU" sz="2000" u="sng" dirty="0" smtClean="0"/>
              <a:t>«качество товара»</a:t>
            </a:r>
            <a:r>
              <a:rPr lang="ru-RU" sz="2000" dirty="0" smtClean="0"/>
              <a:t>. </a:t>
            </a:r>
          </a:p>
          <a:p>
            <a:pPr lvl="0" algn="just">
              <a:buNone/>
            </a:pPr>
            <a:r>
              <a:rPr lang="ru-RU" sz="2000" i="1" dirty="0" smtClean="0"/>
              <a:t>	- Реальное качество</a:t>
            </a:r>
            <a:r>
              <a:rPr lang="ru-RU" sz="2000" dirty="0" smtClean="0"/>
              <a:t> – это качество, реально присущее товару. Об этом качестве знают производители и специалисты, знакомые с технологическими особенностями производства и использования товара.</a:t>
            </a:r>
          </a:p>
          <a:p>
            <a:pPr lvl="0" algn="just">
              <a:buNone/>
            </a:pPr>
            <a:r>
              <a:rPr lang="ru-RU" sz="2000" i="1" dirty="0" smtClean="0"/>
              <a:t> 	- Воспринимаемое качество</a:t>
            </a:r>
            <a:r>
              <a:rPr lang="ru-RU" sz="2000" dirty="0" smtClean="0"/>
              <a:t> – это качество товара в сознании потребителей. Оно может быть лучше или хуже реального качества.</a:t>
            </a:r>
          </a:p>
          <a:p>
            <a:pPr algn="just">
              <a:buNone/>
            </a:pPr>
            <a:r>
              <a:rPr lang="ru-RU" sz="2000" dirty="0" smtClean="0"/>
              <a:t>		В маркетинге «не столь важно, что думает о товаре производитель, гораздо важнее то, что думают о нем покупатели и маркетинговые посредники».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 1. Сущность товарной политики</a:t>
            </a:r>
            <a:endParaRPr lang="ru-RU" sz="2400" dirty="0"/>
          </a:p>
        </p:txBody>
      </p:sp>
      <p:pic>
        <p:nvPicPr>
          <p:cNvPr id="4" name="Содержимое 3" descr="http://gtmarket.ru/files/book/5091/image_04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2818" y="2249488"/>
            <a:ext cx="4438363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Вопрос 2. Жизненный цикл товара и разработка новых товаров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Жизненный цикл товара (ЖЦТ)</a:t>
            </a:r>
            <a:r>
              <a:rPr lang="ru-RU" sz="2000" dirty="0" smtClean="0"/>
              <a:t> – период времени, в течение которого товар обращается на рынке. </a:t>
            </a:r>
          </a:p>
          <a:p>
            <a:pPr algn="just">
              <a:buNone/>
            </a:pPr>
            <a:r>
              <a:rPr lang="ru-RU" sz="2000" dirty="0" smtClean="0"/>
              <a:t>		Традиционно, выделяют следующие </a:t>
            </a:r>
            <a:r>
              <a:rPr lang="ru-RU" sz="2000" u="sng" dirty="0" smtClean="0"/>
              <a:t>этапы</a:t>
            </a:r>
            <a:r>
              <a:rPr lang="ru-RU" sz="2000" dirty="0" smtClean="0"/>
              <a:t> (стадии) ЖЦТ:</a:t>
            </a:r>
          </a:p>
          <a:p>
            <a:pPr algn="just">
              <a:buNone/>
            </a:pPr>
            <a:r>
              <a:rPr lang="ru-RU" sz="2000" dirty="0" smtClean="0"/>
              <a:t>1. Этап выхода товара на рынок – период начала сбыта, прибыли на этом этапе может не быть. </a:t>
            </a:r>
          </a:p>
          <a:p>
            <a:pPr algn="just">
              <a:buNone/>
            </a:pPr>
            <a:r>
              <a:rPr lang="ru-RU" sz="2000" dirty="0" smtClean="0"/>
              <a:t>2. Этап роста – период быстрого роста продаж и прибыли.</a:t>
            </a:r>
          </a:p>
          <a:p>
            <a:pPr algn="just">
              <a:buNone/>
            </a:pPr>
            <a:r>
              <a:rPr lang="ru-RU" sz="2000" dirty="0" smtClean="0"/>
              <a:t>3. Этап зрелости – период замедления темпов сбыта ввиду конкуренции, прибыль стабилизируются (модифицируют комплекс маркетинга).</a:t>
            </a:r>
          </a:p>
          <a:p>
            <a:pPr algn="just">
              <a:buNone/>
            </a:pPr>
            <a:r>
              <a:rPr lang="ru-RU" sz="2000" dirty="0" smtClean="0"/>
              <a:t>4. Этап упадка – период резкого падения сбыта, снижения прибыли, предваряет уход товара с рынка.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Жизненный цикл товара и разработка новых товаров</a:t>
            </a:r>
            <a:endParaRPr lang="ru-RU" sz="2400" dirty="0"/>
          </a:p>
        </p:txBody>
      </p:sp>
      <p:pic>
        <p:nvPicPr>
          <p:cNvPr id="1026" name="Picture 2" descr="C:\Users\Таня\Downloads\tovar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3"/>
            <a:ext cx="8501122" cy="4218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A69E6FB-9B8E-499C-B2C1-AFF3C69A1065}"/>
</file>

<file path=customXml/itemProps2.xml><?xml version="1.0" encoding="utf-8"?>
<ds:datastoreItem xmlns:ds="http://schemas.openxmlformats.org/officeDocument/2006/customXml" ds:itemID="{0FFB14D8-8049-4E1D-89DC-2FBB45E4A2C9}"/>
</file>

<file path=customXml/itemProps3.xml><?xml version="1.0" encoding="utf-8"?>
<ds:datastoreItem xmlns:ds="http://schemas.openxmlformats.org/officeDocument/2006/customXml" ds:itemID="{D9127D5B-BD1F-40ED-973F-53FB3E2184CC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229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Дисциплина «Маркетинг и ценообразование» Лектор: Шоломицкая Т.М.</vt:lpstr>
      <vt:lpstr>Тема 3 Товарная политика</vt:lpstr>
      <vt:lpstr>Вопрос  1. Сущность товарной политики  </vt:lpstr>
      <vt:lpstr>Вопрос  1. Сущность товарной политики</vt:lpstr>
      <vt:lpstr>Вопрос  1. Сущность товарной политики</vt:lpstr>
      <vt:lpstr>Вопрос  1. Сущность товарной политики</vt:lpstr>
      <vt:lpstr>Вопрос  1. Сущность товарной политики</vt:lpstr>
      <vt:lpstr>Вопрос 2. Жизненный цикл товара и разработка новых товаров </vt:lpstr>
      <vt:lpstr>Вопрос 2. Жизненный цикл товара и разработка новых товаров</vt:lpstr>
      <vt:lpstr>Вопрос 2. Жизненный цикл товара и разработка новых товаров</vt:lpstr>
      <vt:lpstr>Вопрос 2. Жизненный цикл товара и разработка новых товаров</vt:lpstr>
      <vt:lpstr>Вопрос 2. Жизненный цикл товара и разработка новых товаров</vt:lpstr>
      <vt:lpstr>Вопрос 3. Товарный знак; упаковка и маркировка товара. Брендинг</vt:lpstr>
      <vt:lpstr>Вопрос 3. Товарный знак; упаковка и маркировка товара. Брендинг</vt:lpstr>
      <vt:lpstr>Вопрос 3. Товарный знак; упаковка и маркировка товара. Брендинг</vt:lpstr>
      <vt:lpstr>Вопрос 3. Товарный знак; упаковка и маркировка товара. Брендинг</vt:lpstr>
      <vt:lpstr>Вопрос 3. Товарный знак; упаковка и маркировка товара. Брендинг</vt:lpstr>
      <vt:lpstr>Вопрос 3. Товарный знак; упаковка и маркировка товара. Брендинг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63</cp:revision>
  <dcterms:created xsi:type="dcterms:W3CDTF">2015-05-26T13:54:46Z</dcterms:created>
  <dcterms:modified xsi:type="dcterms:W3CDTF">2015-06-04T04:19:17Z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